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65" r:id="rId5"/>
    <p:sldId id="258" r:id="rId6"/>
    <p:sldId id="259" r:id="rId7"/>
    <p:sldId id="266" r:id="rId8"/>
    <p:sldId id="267" r:id="rId9"/>
    <p:sldId id="268" r:id="rId10"/>
    <p:sldId id="270" r:id="rId11"/>
    <p:sldId id="271" r:id="rId12"/>
    <p:sldId id="272" r:id="rId13"/>
    <p:sldId id="275" r:id="rId14"/>
    <p:sldId id="276" r:id="rId15"/>
    <p:sldId id="274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136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977" y="1902030"/>
            <a:ext cx="10054635" cy="19673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Средовые ресурсы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обучения и воспитания детей с синдромом дефицита внимания и с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087" y="4777379"/>
            <a:ext cx="8866913" cy="134799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ВГЦКРОиР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Радкевич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22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983" y="496390"/>
            <a:ext cx="1004533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Предметы для снижения уровня активности на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подушка для сидения балансировочная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мягкий мячик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кубик-рубик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четки-болтухи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              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“змейки”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380" y="3864305"/>
            <a:ext cx="1847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594" y="1850431"/>
            <a:ext cx="2856004" cy="165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1931" y="1214839"/>
            <a:ext cx="2029952" cy="158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4363" y="5303955"/>
            <a:ext cx="3343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2490" y="4318654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00893"/>
            <a:ext cx="88435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Главной задачей является создание специально разработанного режима дня для семейного воспитания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ребенка. Режим дня в семье в выходные дни должен быть приближен к режиму дня в учреждении 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77440" y="556848"/>
            <a:ext cx="86606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предусмотреть изменение окружающей среды, оказывающей влияние на развитие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ребенка. Это касается изменения стиля общения не только  в учреждениях образования, но  и в домашних условиях.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1497" y="679269"/>
            <a:ext cx="9326880" cy="13193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благоприятных условий для </a:t>
            </a:r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</a:t>
            </a:r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семье,  родителям рекомендуется: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2675" y="2325183"/>
            <a:ext cx="6152610" cy="679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поведения взрослого и его отношения к ребенку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2857" y="4480555"/>
            <a:ext cx="4976949" cy="7184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режима дня и места занятий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7924" y="3396341"/>
            <a:ext cx="5682343" cy="640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психологического климата в семье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8755" y="5577844"/>
            <a:ext cx="7106198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A1A1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A1A1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Осуществление контроля за деятельностью ребенка.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Приучать ребенка доводить начатое дело да конца.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A1A1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1314" y="496376"/>
            <a:ext cx="8399417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введения правил в деятельность учащегося с СДВГ.</a:t>
            </a: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1314" y="3226539"/>
            <a:ext cx="5003076" cy="5878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ребенка  систематизировать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4068" y="4114814"/>
            <a:ext cx="6479177" cy="705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и отсутствие резких перемен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делаем сейчас, что потом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0513" y="5120640"/>
            <a:ext cx="4728754" cy="613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Выписать все долги таблицу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5959" y="5917494"/>
            <a:ext cx="6426926" cy="574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гиперактивному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ребенку обратную связь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5348" y="2037807"/>
            <a:ext cx="7955281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нужно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ставнить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соответствии с возрастом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симптоматикой ребенка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925" y="705394"/>
            <a:ext cx="9653451" cy="10058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специально разработанного режима дня для       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учащихся предполагает: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9428" y="1840925"/>
            <a:ext cx="95358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Занятия (задания) по тренировке устойчивости внимания (педагог-психолог, учитель и др.).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Занятия по физической культуре, организация активной спортивной деятельности детей  (учитель физической культуры).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</a:t>
            </a:r>
            <a:r>
              <a:rPr lang="ru-RU" dirty="0" err="1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занятия «Общение в круге» для развития коммуникативных навыков у детей (педагог-психолог).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Индивидуальные, подгрупповые занятия по снятию возбуждения при организации спокойных игр, упражнения на разбалансировку состояния ребенка (педагог-психолог).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  Занятия в плавательном бассейне для снятия возбуждения.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lain" startAt="6"/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Праздники, развлечения, театрализованная деятельность, кружки художественно-эстетической направленности для создания у детей позитивного эмоционального состояния.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lain" startAt="6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dirty="0" err="1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Фитотерапия</a:t>
            </a: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физиотерапия, массаж.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27909" y="1536495"/>
            <a:ext cx="1031965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усилия педагогов и родителей (законных представителей)  помогают формировать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 чувство уверенности в себе, способствуют исчезновению комплекса неполноценности.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834" y="1253241"/>
            <a:ext cx="8915400" cy="5112328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ЗА ВНИМАНИЕ!!!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17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7003" y="422889"/>
            <a:ext cx="964038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индромом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дефицита внимания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СДВГ) - это полиморфный клинический синдром, главным проявлением которого является нарушение способности ребенка контролировать и регулировать свое поведение, что проявляется в повышенной двигательной активности, нарушении внимания и импульсивности.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5554" y="4807121"/>
            <a:ext cx="2926079" cy="8229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0452" y="5682340"/>
            <a:ext cx="3226526" cy="561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8159" y="4715684"/>
            <a:ext cx="2913017" cy="574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смешанный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6931" y="3422456"/>
            <a:ext cx="2429691" cy="8098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подтипа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204858" y="4493623"/>
            <a:ext cx="339633" cy="966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94515" y="4480560"/>
            <a:ext cx="679268" cy="692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92686" y="4480560"/>
            <a:ext cx="1162594" cy="496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05840" y="575226"/>
            <a:ext cx="3735977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внимания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 менее шести признаков)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Снижено избирательное внимание, неспособен надолго сосредоточиться на предмете, деталях предмета, делает небрежные ошибки.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может сохранять внимание: ребенок не может выполнить задание до конца, не собран при его выполнении.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часто не слушает то, что ему говорится.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не способен следовать инструкциям или не может их закончить.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трудность с организацией своей деятельности, часто переключаются с одного занятия на другое.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Избегает или не любит задачи, требующих длительного умственного напряжения.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теряет вещи, необходимые для выполнения определенных заданий или деятельности, такие как школьные вещи, карандаши, книги, игрушки или инструменты;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 отвлекается на внешние стимулы;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забывчив в ходе повседневной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120639" y="566959"/>
            <a:ext cx="3135087" cy="3908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(требуется не менее одного признака)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беспокойно двигает руками, ногами или ерзает на месте.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Покидает свое место в классной комнате или в другой ситуации, когда требуется оставаться сидеть.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начинает бегать или куда-то карабкаться, когда это является неуместным.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Трудность участвовать в тихих действиях досуга.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Обнаруживается стойкий характер чрезмерной моторной активности, на которую существенно не влияют социальные ситуация и требования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634543" y="525899"/>
            <a:ext cx="3021874" cy="4555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Импульсиность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требуется не менее одного признака)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выпаливает ответы до того, как завершены вопросы;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не способен ждать в очередях, дожидаться своей очереди в играх или групповых ситуациях;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прерывает других или вмешивается (например, в разговоры или игры других людей).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слишком много разговаривает без адекватной реакции на социальные ограничения.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myslide.ru/documents_7/ed5d2e3d5c6b132de8c5f37a3b48db21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8697" y="888275"/>
            <a:ext cx="86214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Поведение детей с СДВГ определяется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факторамивнешней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среды гораздо сильнее, чем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внутреннимиправилами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указаниями и т.д., поэтому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первоочередной метод влияния на поведение ребенка с СДВГ - соответствующая организация внешней среды.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322" y="613955"/>
            <a:ext cx="6882406" cy="809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1234" y="1762698"/>
            <a:ext cx="9793378" cy="4671153"/>
          </a:xfrm>
        </p:spPr>
        <p:txBody>
          <a:bodyPr>
            <a:noAutofit/>
          </a:bodyPr>
          <a:lstStyle/>
          <a:p>
            <a:pPr marL="857250" lvl="0" indent="-8572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0" indent="-857250">
              <a:buFont typeface="Wingdings" pitchFamily="2" charset="2"/>
              <a:buChar char="v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8515" y="862145"/>
            <a:ext cx="826878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внешней среды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466115" y="2037806"/>
            <a:ext cx="770709" cy="97840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435531" y="2063931"/>
            <a:ext cx="484632" cy="1946366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744888" y="2063929"/>
            <a:ext cx="484632" cy="198555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7841" y="3265711"/>
            <a:ext cx="270401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Поведение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ребенка с   СДВГ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0953" y="4624251"/>
            <a:ext cx="2024743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Планировка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класса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04372" y="4598121"/>
            <a:ext cx="2468878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Место ученика 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классе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6200000">
            <a:off x="7458893" y="4195133"/>
            <a:ext cx="929417" cy="1317391"/>
          </a:xfrm>
          <a:prstGeom prst="bentArrow">
            <a:avLst>
              <a:gd name="adj1" fmla="val 8949"/>
              <a:gd name="adj2" fmla="val 25000"/>
              <a:gd name="adj3" fmla="val 25000"/>
              <a:gd name="adj4" fmla="val 4054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4937760" y="4362994"/>
            <a:ext cx="1542723" cy="979711"/>
          </a:xfrm>
          <a:prstGeom prst="bentUpArrow">
            <a:avLst>
              <a:gd name="adj1" fmla="val 9000"/>
              <a:gd name="adj2" fmla="val 25000"/>
              <a:gd name="adj3" fmla="val 25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98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57199"/>
            <a:ext cx="8915400" cy="1188719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Прежде всего надо выделить два основных фактора: планировка класса  и место ученика в нем.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6890" y="3304913"/>
            <a:ext cx="2442755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Открытые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5509" y="2142302"/>
            <a:ext cx="347472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Планировка классов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069" y="5055326"/>
            <a:ext cx="3108959" cy="10319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Может быть шумно 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больше отвлекающих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154" y="3291849"/>
            <a:ext cx="2704012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Закрытые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59341" y="5042265"/>
            <a:ext cx="3487783" cy="10580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Для детей с СДВГ больше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подходят закрытые классы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(у которых есть 4 стены)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ами влево/вправо 9"/>
          <p:cNvSpPr/>
          <p:nvPr/>
        </p:nvSpPr>
        <p:spPr>
          <a:xfrm>
            <a:off x="6113414" y="3344091"/>
            <a:ext cx="1216152" cy="2834640"/>
          </a:xfrm>
          <a:prstGeom prst="leftRightArrowCallout">
            <a:avLst>
              <a:gd name="adj1" fmla="val 7814"/>
              <a:gd name="adj2" fmla="val 25000"/>
              <a:gd name="adj3" fmla="val 25000"/>
              <a:gd name="adj4" fmla="val 4597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07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875211"/>
            <a:ext cx="68841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 класса является важным моментом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снятии или усилении действия возможных посторонних раздражителей.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Важен размер класса. Переполненный класс не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служит отвлекающим фактором, но и приводит к тому, что учитель меньше времени уделяет каждому ребенку.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908" y="1934253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7697" y="457194"/>
            <a:ext cx="762870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Место ученика в классе: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 перед учителем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7292" y="3631467"/>
            <a:ext cx="1907177" cy="1045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«Стоячая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4976" y="1894111"/>
            <a:ext cx="5773781" cy="509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рабочих мест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8704" y="3631467"/>
            <a:ext cx="3187337" cy="1084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парты в передней части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класса, по одной на разных  рядах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1844" y="3644530"/>
            <a:ext cx="2090057" cy="10058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Отдельный кабинет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950824" y="2717061"/>
            <a:ext cx="484632" cy="783779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18814" y="2743190"/>
            <a:ext cx="484632" cy="822964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634549" y="2730125"/>
            <a:ext cx="484632" cy="836029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myslide.ru/documents_3/a37e0a9e3d8eb4959b39d1730fb6749b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myslide.ru/documents_3/a37e0a9e3d8eb4959b39d1730fb6749b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8753" y="4781005"/>
            <a:ext cx="2090057" cy="1867989"/>
          </a:xfrm>
          <a:prstGeom prst="rect">
            <a:avLst/>
          </a:prstGeom>
          <a:noFill/>
        </p:spPr>
      </p:pic>
      <p:sp>
        <p:nvSpPr>
          <p:cNvPr id="10250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s://idei.club/uploads/posts/2022-11/1667364063_18-idei-club-p-oborudovanie-v-sensornaya-komnata-dlya-psi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https://aconit.ru/upload/resize_cache/iblock/451/1080_637_1e77558f0e41c4caec60b3a5a09d3e86d/sensornaya_9_metrov_3_r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0323" y="4754887"/>
            <a:ext cx="3722915" cy="20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778" y="653135"/>
            <a:ext cx="5799908" cy="5747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организации среды: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8434" y="1515289"/>
            <a:ext cx="71715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Наглядное воплощение на стене или на парте основных           правил поведения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Четкое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подробное расписание занятий и однозначно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сформулированных требований и ожиданий.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Внешние знаки, подсказки и сигналы, направляющие поведение: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пиктограммы («будь внимателен»,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«работай») – и тогда учитель в случае необходимости может указать ученику на символическую картинку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Дополнительные карточки (напоминания и подсказки), что от них требуется и какого поведения учитель то 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ожидает.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Таблички (просьба о помощи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«Помогите мне, пожалуйста» и  «Продолжайте работу»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Предметы для снижения уровня активности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0275" y="4359344"/>
            <a:ext cx="2495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070" y="274320"/>
            <a:ext cx="2612570" cy="3931920"/>
          </a:xfrm>
          <a:prstGeom prst="rect">
            <a:avLst/>
          </a:prstGeom>
          <a:noFill/>
        </p:spPr>
      </p:pic>
      <p:sp>
        <p:nvSpPr>
          <p:cNvPr id="92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950</TotalTime>
  <Words>900</Words>
  <Application>Microsoft Office PowerPoint</Application>
  <PresentationFormat>Произвольный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Средовые ресурсы  обучения и воспитания детей с синдромом дефицита внимания и с гиперактивностью 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обеспечение работы пункта  коррекционно-педагогической помощи в учреждении   образования</dc:title>
  <dc:creator>Пользователь</dc:creator>
  <cp:lastModifiedBy>Samsung</cp:lastModifiedBy>
  <cp:revision>89</cp:revision>
  <dcterms:created xsi:type="dcterms:W3CDTF">2023-09-25T05:30:14Z</dcterms:created>
  <dcterms:modified xsi:type="dcterms:W3CDTF">2025-01-26T10:42:58Z</dcterms:modified>
</cp:coreProperties>
</file>